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95" r:id="rId5"/>
    <p:sldId id="274" r:id="rId6"/>
    <p:sldId id="297" r:id="rId7"/>
    <p:sldId id="264" r:id="rId8"/>
    <p:sldId id="307" r:id="rId9"/>
    <p:sldId id="308" r:id="rId10"/>
    <p:sldId id="310" r:id="rId11"/>
    <p:sldId id="283" r:id="rId12"/>
    <p:sldId id="284" r:id="rId13"/>
    <p:sldId id="322" r:id="rId14"/>
    <p:sldId id="323" r:id="rId15"/>
    <p:sldId id="324" r:id="rId16"/>
    <p:sldId id="299" r:id="rId17"/>
    <p:sldId id="319" r:id="rId18"/>
    <p:sldId id="321" r:id="rId19"/>
    <p:sldId id="325" r:id="rId20"/>
    <p:sldId id="320" r:id="rId21"/>
    <p:sldId id="326" r:id="rId22"/>
    <p:sldId id="261" r:id="rId2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ill Sans" panose="020B0604020202020204" charset="0"/>
      <p:regular r:id="rId29"/>
      <p:bold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6xwbE+hPbnj0G+ei4KCfzqzAM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396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145" cy="46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125" tIns="44050" rIns="88125" bIns="440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734" y="0"/>
            <a:ext cx="3038145" cy="46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125" tIns="44050" rIns="88125" bIns="440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125" tIns="44050" rIns="88125" bIns="440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0658"/>
            <a:ext cx="3038145" cy="4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125" tIns="44050" rIns="88125" bIns="440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125" tIns="44050" rIns="88125" bIns="44050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spcFirstLastPara="1" wrap="square" lIns="88125" tIns="44050" rIns="88125" bIns="4405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spcFirstLastPara="1" wrap="square" lIns="88125" tIns="44050" rIns="88125" bIns="4405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spcFirstLastPara="1" wrap="square" lIns="88125" tIns="44050" rIns="88125" bIns="4405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628650" y="5037241"/>
            <a:ext cx="7886700" cy="1144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1143000" y="1801959"/>
            <a:ext cx="6858000" cy="215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Gill Sans"/>
              <a:buNone/>
              <a:defRPr sz="45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143000" y="4027470"/>
            <a:ext cx="6858000" cy="100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1" y="687287"/>
            <a:ext cx="3316626" cy="808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8"/>
          <p:cNvGrpSpPr/>
          <p:nvPr/>
        </p:nvGrpSpPr>
        <p:grpSpPr>
          <a:xfrm>
            <a:off x="628650" y="472030"/>
            <a:ext cx="7886701" cy="0"/>
            <a:chOff x="628649" y="4921321"/>
            <a:chExt cx="7886701" cy="0"/>
          </a:xfrm>
        </p:grpSpPr>
        <p:cxnSp>
          <p:nvCxnSpPr>
            <p:cNvPr id="24" name="Google Shape;24;p8"/>
            <p:cNvCxnSpPr/>
            <p:nvPr/>
          </p:nvCxnSpPr>
          <p:spPr>
            <a:xfrm>
              <a:off x="628649" y="4921321"/>
              <a:ext cx="6542713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8"/>
            <p:cNvCxnSpPr/>
            <p:nvPr/>
          </p:nvCxnSpPr>
          <p:spPr>
            <a:xfrm rot="10800000">
              <a:off x="7171362" y="4921321"/>
              <a:ext cx="66782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8"/>
            <p:cNvCxnSpPr/>
            <p:nvPr/>
          </p:nvCxnSpPr>
          <p:spPr>
            <a:xfrm rot="10800000">
              <a:off x="7839182" y="4921321"/>
              <a:ext cx="676168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11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2004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■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" name="Google Shape;31;p9"/>
          <p:cNvGrpSpPr/>
          <p:nvPr/>
        </p:nvGrpSpPr>
        <p:grpSpPr>
          <a:xfrm>
            <a:off x="628650" y="6030348"/>
            <a:ext cx="7886701" cy="0"/>
            <a:chOff x="628649" y="4921321"/>
            <a:chExt cx="7886701" cy="0"/>
          </a:xfrm>
        </p:grpSpPr>
        <p:cxnSp>
          <p:nvCxnSpPr>
            <p:cNvPr id="32" name="Google Shape;32;p9"/>
            <p:cNvCxnSpPr/>
            <p:nvPr/>
          </p:nvCxnSpPr>
          <p:spPr>
            <a:xfrm>
              <a:off x="628649" y="4921321"/>
              <a:ext cx="6542713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9"/>
            <p:cNvCxnSpPr/>
            <p:nvPr/>
          </p:nvCxnSpPr>
          <p:spPr>
            <a:xfrm rot="10800000">
              <a:off x="7171362" y="4921321"/>
              <a:ext cx="66782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9"/>
            <p:cNvCxnSpPr/>
            <p:nvPr/>
          </p:nvCxnSpPr>
          <p:spPr>
            <a:xfrm rot="10800000">
              <a:off x="7839182" y="4921321"/>
              <a:ext cx="676168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6158422"/>
            <a:ext cx="844671" cy="4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Gill Sans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" name="Google Shape;40;p10"/>
          <p:cNvGrpSpPr/>
          <p:nvPr/>
        </p:nvGrpSpPr>
        <p:grpSpPr>
          <a:xfrm>
            <a:off x="628650" y="6030348"/>
            <a:ext cx="7886701" cy="0"/>
            <a:chOff x="628649" y="4921321"/>
            <a:chExt cx="7886701" cy="0"/>
          </a:xfrm>
        </p:grpSpPr>
        <p:cxnSp>
          <p:nvCxnSpPr>
            <p:cNvPr id="41" name="Google Shape;41;p10"/>
            <p:cNvCxnSpPr/>
            <p:nvPr/>
          </p:nvCxnSpPr>
          <p:spPr>
            <a:xfrm>
              <a:off x="628649" y="4921321"/>
              <a:ext cx="6542713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10"/>
            <p:cNvCxnSpPr/>
            <p:nvPr/>
          </p:nvCxnSpPr>
          <p:spPr>
            <a:xfrm rot="10800000">
              <a:off x="7171362" y="4921321"/>
              <a:ext cx="66782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10"/>
            <p:cNvCxnSpPr/>
            <p:nvPr/>
          </p:nvCxnSpPr>
          <p:spPr>
            <a:xfrm rot="10800000">
              <a:off x="7839182" y="4921321"/>
              <a:ext cx="676168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6158422"/>
            <a:ext cx="844671" cy="4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0" name="Google Shape;70;p13"/>
          <p:cNvGrpSpPr/>
          <p:nvPr/>
        </p:nvGrpSpPr>
        <p:grpSpPr>
          <a:xfrm>
            <a:off x="628650" y="6030348"/>
            <a:ext cx="7886701" cy="0"/>
            <a:chOff x="628649" y="4921321"/>
            <a:chExt cx="7886701" cy="0"/>
          </a:xfrm>
        </p:grpSpPr>
        <p:cxnSp>
          <p:nvCxnSpPr>
            <p:cNvPr id="71" name="Google Shape;71;p13"/>
            <p:cNvCxnSpPr/>
            <p:nvPr/>
          </p:nvCxnSpPr>
          <p:spPr>
            <a:xfrm>
              <a:off x="628649" y="4921321"/>
              <a:ext cx="6542713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13"/>
            <p:cNvCxnSpPr/>
            <p:nvPr/>
          </p:nvCxnSpPr>
          <p:spPr>
            <a:xfrm rot="10800000">
              <a:off x="7171362" y="4921321"/>
              <a:ext cx="66782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13"/>
            <p:cNvCxnSpPr/>
            <p:nvPr/>
          </p:nvCxnSpPr>
          <p:spPr>
            <a:xfrm rot="10800000">
              <a:off x="7839182" y="4921321"/>
              <a:ext cx="676168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4" name="Google Shape;7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6158422"/>
            <a:ext cx="844671" cy="4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628650" y="6030348"/>
            <a:ext cx="7886701" cy="0"/>
            <a:chOff x="628649" y="4921321"/>
            <a:chExt cx="7886701" cy="0"/>
          </a:xfrm>
        </p:grpSpPr>
        <p:cxnSp>
          <p:nvCxnSpPr>
            <p:cNvPr id="78" name="Google Shape;78;p14"/>
            <p:cNvCxnSpPr/>
            <p:nvPr/>
          </p:nvCxnSpPr>
          <p:spPr>
            <a:xfrm>
              <a:off x="628649" y="4921321"/>
              <a:ext cx="6542713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14"/>
            <p:cNvCxnSpPr/>
            <p:nvPr/>
          </p:nvCxnSpPr>
          <p:spPr>
            <a:xfrm rot="10800000">
              <a:off x="7171362" y="4921321"/>
              <a:ext cx="66782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80;p14"/>
            <p:cNvCxnSpPr/>
            <p:nvPr/>
          </p:nvCxnSpPr>
          <p:spPr>
            <a:xfrm rot="10800000">
              <a:off x="7839182" y="4921321"/>
              <a:ext cx="676168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6158422"/>
            <a:ext cx="844671" cy="4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3528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80"/>
              <a:buChar char="■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7" name="Google Shape;87;p15"/>
          <p:cNvGrpSpPr/>
          <p:nvPr/>
        </p:nvGrpSpPr>
        <p:grpSpPr>
          <a:xfrm>
            <a:off x="628650" y="6030348"/>
            <a:ext cx="7886701" cy="0"/>
            <a:chOff x="628649" y="4921321"/>
            <a:chExt cx="7886701" cy="0"/>
          </a:xfrm>
        </p:grpSpPr>
        <p:cxnSp>
          <p:nvCxnSpPr>
            <p:cNvPr id="88" name="Google Shape;88;p15"/>
            <p:cNvCxnSpPr/>
            <p:nvPr/>
          </p:nvCxnSpPr>
          <p:spPr>
            <a:xfrm>
              <a:off x="628649" y="4921321"/>
              <a:ext cx="6542713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15"/>
            <p:cNvCxnSpPr/>
            <p:nvPr/>
          </p:nvCxnSpPr>
          <p:spPr>
            <a:xfrm rot="10800000">
              <a:off x="7171362" y="4921321"/>
              <a:ext cx="66782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15"/>
            <p:cNvCxnSpPr/>
            <p:nvPr/>
          </p:nvCxnSpPr>
          <p:spPr>
            <a:xfrm rot="10800000">
              <a:off x="7839182" y="4921321"/>
              <a:ext cx="676168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6158422"/>
            <a:ext cx="844671" cy="4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7" name="Google Shape;97;p16"/>
          <p:cNvGrpSpPr/>
          <p:nvPr/>
        </p:nvGrpSpPr>
        <p:grpSpPr>
          <a:xfrm>
            <a:off x="628650" y="6030348"/>
            <a:ext cx="7886701" cy="0"/>
            <a:chOff x="628649" y="4921321"/>
            <a:chExt cx="7886701" cy="0"/>
          </a:xfrm>
        </p:grpSpPr>
        <p:cxnSp>
          <p:nvCxnSpPr>
            <p:cNvPr id="98" name="Google Shape;98;p16"/>
            <p:cNvCxnSpPr/>
            <p:nvPr/>
          </p:nvCxnSpPr>
          <p:spPr>
            <a:xfrm>
              <a:off x="628649" y="4921321"/>
              <a:ext cx="6542713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16"/>
            <p:cNvCxnSpPr/>
            <p:nvPr/>
          </p:nvCxnSpPr>
          <p:spPr>
            <a:xfrm rot="10800000">
              <a:off x="7171362" y="4921321"/>
              <a:ext cx="66782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16"/>
            <p:cNvCxnSpPr/>
            <p:nvPr/>
          </p:nvCxnSpPr>
          <p:spPr>
            <a:xfrm rot="10800000">
              <a:off x="7839182" y="4921321"/>
              <a:ext cx="676168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6158422"/>
            <a:ext cx="844671" cy="4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6C2D-B2D4-E0CB-7639-146B6AA1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069F-141F-20A3-F590-6C157B546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18" y="1825625"/>
            <a:ext cx="3871431" cy="3878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47B7D-75FA-7683-5135-7BF8EA41C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918" y="1825625"/>
            <a:ext cx="3871431" cy="3878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3DE8D-DD7E-86DE-B234-A8162E2F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A1555F-F5D9-616B-8625-2970D90E3D2D}"/>
              </a:ext>
            </a:extLst>
          </p:cNvPr>
          <p:cNvGrpSpPr/>
          <p:nvPr userDrawn="1"/>
        </p:nvGrpSpPr>
        <p:grpSpPr>
          <a:xfrm>
            <a:off x="628650" y="6030348"/>
            <a:ext cx="7886701" cy="0"/>
            <a:chOff x="628649" y="4921321"/>
            <a:chExt cx="7886701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3ECFEC-06B2-9CE4-869F-906810E25ED7}"/>
                </a:ext>
              </a:extLst>
            </p:cNvPr>
            <p:cNvCxnSpPr/>
            <p:nvPr userDrawn="1"/>
          </p:nvCxnSpPr>
          <p:spPr>
            <a:xfrm>
              <a:off x="628649" y="4921321"/>
              <a:ext cx="654271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03A429-EEA5-5DEE-9BD8-1561E05C1AF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171362" y="4921321"/>
              <a:ext cx="66782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C7F1D0-0293-7065-C4B1-CC64994BFAA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839182" y="4921321"/>
              <a:ext cx="676168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11">
            <a:extLst>
              <a:ext uri="{FF2B5EF4-FFF2-40B4-BE49-F238E27FC236}">
                <a16:creationId xmlns:a16="http://schemas.microsoft.com/office/drawing/2014/main" id="{23E932BC-8E24-2A1F-0A84-3B4EFF7CE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6158422"/>
            <a:ext cx="844671" cy="4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ill Sans"/>
              <a:buNone/>
              <a:defRPr sz="33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861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■"/>
              <a:defRPr sz="2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bd.iowa.gov/sites/default/files/media/publications/thc-and-cbd-in-alcoholic-beverages-7.13.22-regulatory-bulletin_0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dph.my.site.com/consumablehemp/s/faq" TargetMode="External"/><Relationship Id="rId2" Type="http://schemas.openxmlformats.org/officeDocument/2006/relationships/hyperlink" Target="https://hhs.iowa.gov/programs/programs-and-services/consumable-hem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ph.my.site.com/consumablehemp/s/login/?ec=302&amp;startURL=%2Fconsumablehemp%2Fs%2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edical.cannabidiol@idph.iow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nsumable.hemp@idph.iow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143000" y="1761362"/>
            <a:ext cx="6858000" cy="134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>
                <a:latin typeface="Gill Sans MT" panose="020B0502020104020203" pitchFamily="34" charset="0"/>
              </a:rPr>
              <a:t>Mechanics of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Cannabis in Iowa</a:t>
            </a: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b="1" dirty="0">
                <a:latin typeface="Gill Sans MT" panose="020B0502020104020203" pitchFamily="34" charset="0"/>
              </a:rPr>
              <a:t>March 2023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dirty="0">
                <a:latin typeface="Gill Sans MT" panose="020B0502020104020203" pitchFamily="34" charset="0"/>
              </a:rPr>
              <a:t>Andrea Hoyt, Compliance Program Manager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dirty="0">
                <a:latin typeface="Gill Sans MT" panose="020B0502020104020203" pitchFamily="34" charset="0"/>
              </a:rPr>
              <a:t>Bureau of Cannabis Regulation</a:t>
            </a:r>
          </a:p>
        </p:txBody>
      </p:sp>
      <p:sp>
        <p:nvSpPr>
          <p:cNvPr id="108" name="Google Shape;108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990F-3FF4-406C-B289-9231186D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1"/>
            <a:ext cx="7886700" cy="1325563"/>
          </a:xfrm>
        </p:spPr>
        <p:txBody>
          <a:bodyPr/>
          <a:lstStyle/>
          <a:p>
            <a:r>
              <a:rPr lang="en-US" sz="3200" dirty="0">
                <a:latin typeface="Gill Sans MT" panose="020B0502020104020203" pitchFamily="34" charset="0"/>
              </a:rPr>
              <a:t>New Phenomenon: Intoxicating THC Derivatives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E5125-5EE7-4054-9402-B804E9C9B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07155"/>
            <a:ext cx="7886700" cy="4530726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A new phenomenon in the hemp industry, is the proliferation of psychoactive hemp products made from hemp-derived THC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en-US" sz="1600" dirty="0">
                <a:latin typeface="Gill Sans MT" panose="020B0502020104020203" pitchFamily="34" charset="0"/>
              </a:rPr>
              <a:t>Is Delta-8/6/10 legal to sell in Iowa?  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Pursuant to Iowa Code 124.204 subsection 7, paragraph b, as updated by the 89th General Assembly (HF 391) a hemp product may only contain a maximum tetrahydrocannabinol (THC) concentration that does not exceed three-tenths of one percent (0.3%) on a dry weight basis to be excluded from Schedule I of the Iowa Controlled Substance Act. Therefore, a hemp product may contain any tetrahydrocannabinol isomer, Delta-6/8/9/10 or otherwise, or any combination thereof, so long as the combined total concentration of all THC isomers in the hemp product does not exceed 0.3% on a dry weight basis.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en-US" sz="1600" dirty="0">
                <a:latin typeface="Gill Sans MT" panose="020B0502020104020203" pitchFamily="34" charset="0"/>
              </a:rPr>
              <a:t>Generally speaking, these products are widely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E1D-2D6E-4DBE-9B42-DC3A33D88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7EAB-8E17-48B2-88A3-369A4D71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Consumable Hemp – Heavy Edibles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6AC2-B3D1-4D55-B3A9-C5CBBBB7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6342"/>
            <a:ext cx="7886700" cy="1787578"/>
          </a:xfrm>
        </p:spPr>
        <p:txBody>
          <a:bodyPr>
            <a:normAutofit fontScale="77500" lnSpcReduction="20000"/>
          </a:bodyPr>
          <a:lstStyle/>
          <a:p>
            <a:endParaRPr lang="en-US" i="1" dirty="0">
              <a:latin typeface="Gill Sans MT" panose="020B0502020104020203" pitchFamily="34" charset="0"/>
            </a:endParaRPr>
          </a:p>
          <a:p>
            <a:r>
              <a:rPr lang="en-US" b="1" dirty="0">
                <a:latin typeface="Gill Sans MT" panose="020B0502020104020203" pitchFamily="34" charset="0"/>
              </a:rPr>
              <a:t>Common misconception:</a:t>
            </a:r>
            <a:r>
              <a:rPr lang="en-US" dirty="0">
                <a:latin typeface="Gill Sans MT" panose="020B0502020104020203" pitchFamily="34" charset="0"/>
              </a:rPr>
              <a:t> Hemp is not intoxicating</a:t>
            </a:r>
            <a:endParaRPr lang="en-US" dirty="0">
              <a:latin typeface="Gill Sans MT" panose="020B0502020104020203" pitchFamily="34" charset="0"/>
              <a:ea typeface="Verdana"/>
            </a:endParaRPr>
          </a:p>
          <a:p>
            <a:r>
              <a:rPr lang="en-US" b="1" dirty="0">
                <a:latin typeface="Gill Sans MT" panose="020B0502020104020203" pitchFamily="34" charset="0"/>
                <a:ea typeface="Verdana"/>
              </a:rPr>
              <a:t>Reality:</a:t>
            </a:r>
            <a:r>
              <a:rPr lang="en-US" dirty="0">
                <a:latin typeface="Gill Sans MT" panose="020B0502020104020203" pitchFamily="34" charset="0"/>
                <a:ea typeface="Verdana"/>
              </a:rPr>
              <a:t> The federal definition of hemp has loopholes that allow for a wide variety of intoxicating hemp products with little to no regulation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Loophole: </a:t>
            </a:r>
            <a:r>
              <a:rPr lang="en-US" dirty="0">
                <a:latin typeface="Gill Sans MT" panose="020B0502020104020203" pitchFamily="34" charset="0"/>
                <a:ea typeface="Verdana"/>
              </a:rPr>
              <a:t>The 0.3% THC limit applies by weight to </a:t>
            </a:r>
            <a:r>
              <a:rPr lang="en-US" i="1" u="sng" dirty="0">
                <a:latin typeface="Gill Sans MT" panose="020B0502020104020203" pitchFamily="34" charset="0"/>
                <a:ea typeface="Verdana"/>
              </a:rPr>
              <a:t>all products</a:t>
            </a:r>
            <a:r>
              <a:rPr lang="en-US" dirty="0">
                <a:latin typeface="Gill Sans MT" panose="020B0502020104020203" pitchFamily="34" charset="0"/>
                <a:ea typeface="Verdana"/>
              </a:rPr>
              <a:t>, not just flower</a:t>
            </a:r>
          </a:p>
          <a:p>
            <a:r>
              <a:rPr lang="en-US" b="1" dirty="0">
                <a:latin typeface="Gill Sans MT" panose="020B0502020104020203" pitchFamily="34" charset="0"/>
                <a:ea typeface="Verdana"/>
              </a:rPr>
              <a:t>Result:</a:t>
            </a:r>
            <a:r>
              <a:rPr lang="en-US" dirty="0">
                <a:latin typeface="Gill Sans MT" panose="020B0502020104020203" pitchFamily="34" charset="0"/>
                <a:ea typeface="Verdana"/>
              </a:rPr>
              <a:t> Edibles with large doses of THC that scale with the product weight</a:t>
            </a:r>
          </a:p>
          <a:p>
            <a:endParaRPr lang="en-US" dirty="0">
              <a:latin typeface="Gill Sans MT" panose="020B0502020104020203" pitchFamily="34" charset="0"/>
              <a:ea typeface="Verdana"/>
            </a:endParaRPr>
          </a:p>
          <a:p>
            <a:endParaRPr lang="en-US" dirty="0">
              <a:latin typeface="Gill Sans MT" panose="020B0502020104020203" pitchFamily="34" charset="0"/>
              <a:ea typeface="Verdana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342900" indent="-342900"/>
            <a:endParaRPr lang="en-US" i="1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D4B53-9261-4BBE-8616-8E1DDC32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A9182-3436-436E-9EFA-6F0997203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6" y="3041728"/>
            <a:ext cx="4956478" cy="1999661"/>
          </a:xfrm>
          <a:prstGeom prst="rect">
            <a:avLst/>
          </a:prstGeom>
        </p:spPr>
      </p:pic>
      <p:pic>
        <p:nvPicPr>
          <p:cNvPr id="8" name="Picture 4" descr="budpop fruit punch d9">
            <a:extLst>
              <a:ext uri="{FF2B5EF4-FFF2-40B4-BE49-F238E27FC236}">
                <a16:creationId xmlns:a16="http://schemas.microsoft.com/office/drawing/2014/main" id="{1968ADD6-3EA4-4686-9B90-4861F9EB0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3" t="10557" r="30117" b="11683"/>
          <a:stretch/>
        </p:blipFill>
        <p:spPr bwMode="auto">
          <a:xfrm>
            <a:off x="5279200" y="2845483"/>
            <a:ext cx="1605377" cy="31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DD21EA-4767-4CFA-9BFD-B0DA76D69992}"/>
              </a:ext>
            </a:extLst>
          </p:cNvPr>
          <p:cNvSpPr txBox="1"/>
          <p:nvPr/>
        </p:nvSpPr>
        <p:spPr>
          <a:xfrm>
            <a:off x="6960093" y="4637970"/>
            <a:ext cx="1956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A bottle of hemp gummies containing 15 mg THC per serving, and 450 mg THC per container</a:t>
            </a:r>
          </a:p>
        </p:txBody>
      </p:sp>
    </p:spTree>
    <p:extLst>
      <p:ext uri="{BB962C8B-B14F-4D97-AF65-F5344CB8AC3E}">
        <p14:creationId xmlns:p14="http://schemas.microsoft.com/office/powerpoint/2010/main" val="8365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7EAB-8E17-48B2-88A3-369A4D71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Consumable Hemp - Drinkables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6AC2-B3D1-4D55-B3A9-C5CBBBB7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2256"/>
            <a:ext cx="7778503" cy="1819971"/>
          </a:xfrm>
        </p:spPr>
        <p:txBody>
          <a:bodyPr>
            <a:noAutofit/>
          </a:bodyPr>
          <a:lstStyle/>
          <a:p>
            <a:endParaRPr lang="en-US" sz="1600" i="1" dirty="0">
              <a:latin typeface="Gill Sans MT" panose="020B0502020104020203" pitchFamily="34" charset="0"/>
            </a:endParaRPr>
          </a:p>
          <a:p>
            <a:r>
              <a:rPr lang="en-US" sz="1600" b="1" dirty="0">
                <a:latin typeface="Gill Sans MT" panose="020B0502020104020203" pitchFamily="34" charset="0"/>
              </a:rPr>
              <a:t>Common misconception:</a:t>
            </a:r>
            <a:r>
              <a:rPr lang="en-US" sz="1600" dirty="0">
                <a:latin typeface="Gill Sans MT" panose="020B0502020104020203" pitchFamily="34" charset="0"/>
              </a:rPr>
              <a:t> Hemp is not intoxicating</a:t>
            </a:r>
            <a:endParaRPr lang="en-US" sz="1600" dirty="0">
              <a:latin typeface="Gill Sans MT" panose="020B0502020104020203" pitchFamily="34" charset="0"/>
              <a:ea typeface="Verdana"/>
            </a:endParaRPr>
          </a:p>
          <a:p>
            <a:r>
              <a:rPr lang="en-US" sz="1600" b="1" dirty="0">
                <a:latin typeface="Gill Sans MT" panose="020B0502020104020203" pitchFamily="34" charset="0"/>
                <a:ea typeface="Verdana"/>
              </a:rPr>
              <a:t>Reality:</a:t>
            </a:r>
            <a:r>
              <a:rPr lang="en-US" sz="1600" dirty="0">
                <a:latin typeface="Gill Sans MT" panose="020B0502020104020203" pitchFamily="34" charset="0"/>
                <a:ea typeface="Verdana"/>
              </a:rPr>
              <a:t> The federal definition of hemp has loopholes that allow for a wide variety of intoxicating hemp products with little to no regulation</a:t>
            </a:r>
          </a:p>
          <a:p>
            <a:r>
              <a:rPr lang="en-US" sz="1600" b="1" dirty="0">
                <a:latin typeface="Gill Sans MT" panose="020B0502020104020203" pitchFamily="34" charset="0"/>
              </a:rPr>
              <a:t>Loophole: </a:t>
            </a:r>
            <a:r>
              <a:rPr lang="en-US" sz="1600" dirty="0">
                <a:latin typeface="Gill Sans MT" panose="020B0502020104020203" pitchFamily="34" charset="0"/>
                <a:ea typeface="Verdana"/>
              </a:rPr>
              <a:t>The 0.3% THC limit applies by weight to </a:t>
            </a:r>
            <a:r>
              <a:rPr lang="en-US" sz="1600" i="1" u="sng" dirty="0">
                <a:latin typeface="Gill Sans MT" panose="020B0502020104020203" pitchFamily="34" charset="0"/>
                <a:ea typeface="Verdana"/>
              </a:rPr>
              <a:t>all products</a:t>
            </a:r>
            <a:r>
              <a:rPr lang="en-US" sz="1600" dirty="0">
                <a:latin typeface="Gill Sans MT" panose="020B0502020104020203" pitchFamily="34" charset="0"/>
                <a:ea typeface="Verdana"/>
              </a:rPr>
              <a:t>, not just flower</a:t>
            </a:r>
          </a:p>
          <a:p>
            <a:r>
              <a:rPr lang="en-US" sz="1600" b="1" dirty="0">
                <a:latin typeface="Gill Sans MT" panose="020B0502020104020203" pitchFamily="34" charset="0"/>
                <a:ea typeface="Verdana"/>
              </a:rPr>
              <a:t>Result:</a:t>
            </a:r>
            <a:r>
              <a:rPr lang="en-US" sz="1600" dirty="0">
                <a:latin typeface="Gill Sans MT" panose="020B0502020104020203" pitchFamily="34" charset="0"/>
                <a:ea typeface="Verdana"/>
              </a:rPr>
              <a:t> Drinkable products with large doses of THC that scale with the product weight</a:t>
            </a:r>
          </a:p>
          <a:p>
            <a:endParaRPr lang="en-US" sz="1600" dirty="0">
              <a:latin typeface="Gill Sans MT" panose="020B0502020104020203" pitchFamily="34" charset="0"/>
              <a:ea typeface="Verdana"/>
            </a:endParaRPr>
          </a:p>
          <a:p>
            <a:endParaRPr lang="en-US" sz="1600" dirty="0">
              <a:latin typeface="Gill Sans MT" panose="020B0502020104020203" pitchFamily="34" charset="0"/>
              <a:ea typeface="Verdana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600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600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600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600" i="1" dirty="0">
              <a:latin typeface="Gill Sans MT" panose="020B0502020104020203" pitchFamily="34" charset="0"/>
            </a:endParaRPr>
          </a:p>
          <a:p>
            <a:pPr marL="342900" indent="-342900"/>
            <a:endParaRPr lang="en-US" sz="1600" i="1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D4B53-9261-4BBE-8616-8E1DDC32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84C0C-5723-4629-8FDD-DA765D815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6"/>
          <a:stretch/>
        </p:blipFill>
        <p:spPr>
          <a:xfrm>
            <a:off x="213063" y="3020233"/>
            <a:ext cx="5342752" cy="2887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41085-A836-46A1-BD80-DB301209BED1}"/>
              </a:ext>
            </a:extLst>
          </p:cNvPr>
          <p:cNvSpPr txBox="1"/>
          <p:nvPr/>
        </p:nvSpPr>
        <p:spPr>
          <a:xfrm>
            <a:off x="5624063" y="4245184"/>
            <a:ext cx="330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Gill Sans MT" panose="020B0502020104020203" pitchFamily="34" charset="0"/>
              </a:rPr>
              <a:t>12fl oz = 340 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Gill Sans MT" panose="020B0502020104020203" pitchFamily="34" charset="0"/>
              </a:rPr>
              <a:t>0.3% of 354g = 1.02 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Gill Sans MT" panose="020B0502020104020203" pitchFamily="34" charset="0"/>
              </a:rPr>
              <a:t>1.02 g =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1,002 mg THC </a:t>
            </a:r>
            <a:r>
              <a:rPr lang="en-US" sz="1600" dirty="0">
                <a:latin typeface="Gill Sans MT" panose="020B0502020104020203" pitchFamily="34" charset="0"/>
              </a:rPr>
              <a:t>(legal)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Gill Sans MT" panose="020B0502020104020203" pitchFamily="34" charset="0"/>
              </a:rPr>
              <a:t>2.3, or 5, or 10 mg THC/serving is well below legal limit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E0B6C6-90CC-40C5-8F0C-2EEE894E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24" y="2818785"/>
            <a:ext cx="2466352" cy="12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8CE8-16D4-47AC-8039-B155328D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0.3% Doesn’t Functionally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38AF-B563-4EBD-9FE0-B36DEAEFB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Liter Water = 1,000 grams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0.003*1000 grams = 3 grams</a:t>
            </a:r>
          </a:p>
          <a:p>
            <a:pPr marL="0" indent="0">
              <a:buNone/>
            </a:pPr>
            <a:r>
              <a:rPr lang="en-US" dirty="0"/>
              <a:t>=3,000 mg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36C53-8E57-42B8-8F6D-2879AB94F5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Liter Water + 3 Cups Sugar = 1,600 grams </a:t>
            </a:r>
          </a:p>
          <a:p>
            <a:endParaRPr lang="en-US" dirty="0"/>
          </a:p>
          <a:p>
            <a:r>
              <a:rPr lang="en-US" dirty="0"/>
              <a:t>0.003*1600 grams= 4.8 grams</a:t>
            </a:r>
          </a:p>
          <a:p>
            <a:pPr marL="0" indent="0">
              <a:buNone/>
            </a:pPr>
            <a:r>
              <a:rPr lang="en-US" dirty="0"/>
              <a:t>=4,800 mg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36812-572E-4071-A3D0-3BC23441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13</a:t>
            </a:fld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922006D-E793-4CA4-AF76-9E28D9740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43" y="1437481"/>
            <a:ext cx="2190750" cy="2085975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3D3CEC0-8864-48CB-8E75-8DBC5B81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58" y="1437481"/>
            <a:ext cx="2190750" cy="2085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64BBF-97A4-4DC1-962B-0FC6DE8EF610}"/>
              </a:ext>
            </a:extLst>
          </p:cNvPr>
          <p:cNvSpPr txBox="1"/>
          <p:nvPr/>
        </p:nvSpPr>
        <p:spPr>
          <a:xfrm>
            <a:off x="685803" y="5630233"/>
            <a:ext cx="7886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increase the total THC a product can have, just add heavy excipients </a:t>
            </a:r>
          </a:p>
        </p:txBody>
      </p:sp>
      <p:pic>
        <p:nvPicPr>
          <p:cNvPr id="1026" name="Picture 2" descr="Cartoon Sugar Bowl Stock Clipart | Royalty-Free | FreeImages">
            <a:extLst>
              <a:ext uri="{FF2B5EF4-FFF2-40B4-BE49-F238E27FC236}">
                <a16:creationId xmlns:a16="http://schemas.microsoft.com/office/drawing/2014/main" id="{FED69B44-9070-4916-B03F-73EAEAD8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68" y="102790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Sugar Bowl Stock Clipart | Royalty-Free | FreeImages">
            <a:extLst>
              <a:ext uri="{FF2B5EF4-FFF2-40B4-BE49-F238E27FC236}">
                <a16:creationId xmlns:a16="http://schemas.microsoft.com/office/drawing/2014/main" id="{D0ABA4D3-5E97-42AE-9B5D-60273BD0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00" y="2723975"/>
            <a:ext cx="977107" cy="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Sugar Bowl Stock Clipart | Royalty-Free | FreeImages">
            <a:extLst>
              <a:ext uri="{FF2B5EF4-FFF2-40B4-BE49-F238E27FC236}">
                <a16:creationId xmlns:a16="http://schemas.microsoft.com/office/drawing/2014/main" id="{A1DEAD5A-8D5F-4BE2-BD19-18AA0347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01" y="1936924"/>
            <a:ext cx="977107" cy="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7BD9-DDD5-45FA-8025-3E611E13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2605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EA927-308B-4843-808F-EDD57B876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Limits THC to 4 mg per serving, 10 mg per container</a:t>
            </a:r>
          </a:p>
          <a:p>
            <a:r>
              <a:rPr lang="en-US" dirty="0"/>
              <a:t>Establishes civil and criminal penalties to unregistered businesses</a:t>
            </a:r>
          </a:p>
          <a:p>
            <a:r>
              <a:rPr lang="en-US" dirty="0"/>
              <a:t>Sets age minimum of 21</a:t>
            </a:r>
          </a:p>
          <a:p>
            <a:r>
              <a:rPr lang="en-US" dirty="0"/>
              <a:t>Codifies prohibition of consumable hemp + alcohol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073F7-F756-44DF-A11E-F101B4839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CFBD-7682-479B-B702-A1467E65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Consumable Hemp in Restaurants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5BED-1686-450A-9559-74980FEC2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Consumable hemp products may not be added as an ingredient during the manufacturer or processing of alcoholic beverages, meat and poultry products, or dairy products.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Food service establishment that is utilizing a consumable hemp product from an approved hemp source as a food ingredient used for immediate consumption by the consumer may add consumable hemp products to food or beverages. Packaging and labeling requirements apply</a:t>
            </a:r>
          </a:p>
          <a:p>
            <a:endParaRPr lang="en-US" dirty="0"/>
          </a:p>
          <a:p>
            <a:r>
              <a:rPr lang="en-US" dirty="0"/>
              <a:t>Food licensing rules still apply!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53794-131F-4845-8E18-C47A8ECA83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990F-3FF4-406C-B289-9231186D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1"/>
            <a:ext cx="7886700" cy="1325563"/>
          </a:xfrm>
        </p:spPr>
        <p:txBody>
          <a:bodyPr/>
          <a:lstStyle/>
          <a:p>
            <a:r>
              <a:rPr lang="en-US" sz="3200" dirty="0">
                <a:ea typeface="Arial" charset="0"/>
                <a:cs typeface="Arial" charset="0"/>
              </a:rPr>
              <a:t>Consumable Hemp and Alcohol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E5125-5EE7-4054-9402-B804E9C9B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07155"/>
            <a:ext cx="7886700" cy="4530726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Prohibited to introduce consumable hemp into any alcoholic beverage (641 IAC 156.5(2))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Consumable hemp mocktails are okay!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en-US" dirty="0">
                <a:hlinkClick r:id="rId2"/>
              </a:rPr>
              <a:t>https://abd.iowa.gov/sites/default/files/media/publications/thc-and-cbd-in-alcoholic-beverages-7.13.22-regulatory-bulletin_0.pdf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3E1D-2D6E-4DBE-9B42-DC3A33D88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050E-FD93-4263-AE78-58349AB9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THC while driving?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B343-3286-4525-9B59-983F3FCF7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Iowa has a zero-tolerance policy for operating a vehicle while under the influence of THC (medical cannabis OR consumable hemp)</a:t>
            </a:r>
          </a:p>
          <a:p>
            <a:pPr lvl="1"/>
            <a:r>
              <a:rPr lang="en-US" dirty="0"/>
              <a:t>Iowa Code 321J.2</a:t>
            </a:r>
          </a:p>
          <a:p>
            <a:r>
              <a:rPr lang="en-US" dirty="0"/>
              <a:t>Difficult to enforcement because no standardized sobriety test for cannabis</a:t>
            </a:r>
          </a:p>
          <a:p>
            <a:r>
              <a:rPr lang="en-US" dirty="0"/>
              <a:t>THC will show up on a drug test up to 90 days after consumption </a:t>
            </a:r>
          </a:p>
          <a:p>
            <a:pPr marL="292608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A5F34-3D9B-46E0-BAD5-05C39CD5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0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6471-7028-4BCD-A20B-578CE4A1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Impairment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3A7C-5305-49E0-9CD3-330DBB041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card or legality of consumable hemp does NOT permit public impairment</a:t>
            </a:r>
          </a:p>
          <a:p>
            <a:pPr lvl="1"/>
            <a:r>
              <a:rPr lang="en-US" dirty="0"/>
              <a:t>Iowa Code 123.46(3); charged under simulated intoxication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E760B-6E0F-4CF3-AC50-D9F967C3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F532-EE0C-4163-B53E-439B78B1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THC Intoxication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9EDCE-CB6D-4EA4-AFDD-889FC65C6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Decreased short-term memory</a:t>
            </a:r>
          </a:p>
          <a:p>
            <a:r>
              <a:rPr lang="en-US" dirty="0"/>
              <a:t>Dry mouth</a:t>
            </a:r>
          </a:p>
          <a:p>
            <a:r>
              <a:rPr lang="en-US" dirty="0"/>
              <a:t>Impaired perception and motor skills</a:t>
            </a:r>
          </a:p>
          <a:p>
            <a:r>
              <a:rPr lang="en-US" dirty="0"/>
              <a:t>Red eyes</a:t>
            </a:r>
          </a:p>
          <a:p>
            <a:r>
              <a:rPr lang="en-US" dirty="0"/>
              <a:t>Dizziness</a:t>
            </a:r>
          </a:p>
          <a:p>
            <a:pPr marL="12573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26FDE-A398-44BD-A7D9-7D75E3B48C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ill Sans"/>
              <a:buNone/>
            </a:pPr>
            <a:r>
              <a:rPr lang="en-US" dirty="0">
                <a:latin typeface="Gill Sans MT" panose="020B0502020104020203" pitchFamily="34" charset="0"/>
              </a:rPr>
              <a:t>What We’ll Cover</a:t>
            </a: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628650" y="1561465"/>
            <a:ext cx="7886700" cy="411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lvl="0" indent="-137160">
              <a:spcBef>
                <a:spcPts val="0"/>
              </a:spcBef>
              <a:buSzPts val="1890"/>
            </a:pPr>
            <a:r>
              <a:rPr lang="en-US" sz="1600" dirty="0">
                <a:latin typeface="Gill Sans MT" panose="020B0502020104020203" pitchFamily="34" charset="0"/>
              </a:rPr>
              <a:t>Intro to Medical Cannabis</a:t>
            </a:r>
          </a:p>
          <a:p>
            <a:pPr marL="137160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137160" indent="-137160">
              <a:spcBef>
                <a:spcPts val="0"/>
              </a:spcBef>
              <a:buSzPts val="1890"/>
            </a:pPr>
            <a:r>
              <a:rPr lang="en-US" sz="1600" dirty="0">
                <a:latin typeface="Gill Sans MT" panose="020B0502020104020203" pitchFamily="34" charset="0"/>
              </a:rPr>
              <a:t>Consumable Hemp</a:t>
            </a:r>
          </a:p>
          <a:p>
            <a:pPr marL="594360" lvl="1" indent="-137160">
              <a:spcBef>
                <a:spcPts val="0"/>
              </a:spcBef>
              <a:buSzPts val="1890"/>
            </a:pPr>
            <a:r>
              <a:rPr lang="en-US" sz="1600" dirty="0">
                <a:latin typeface="Gill Sans MT" panose="020B0502020104020203" pitchFamily="34" charset="0"/>
              </a:rPr>
              <a:t>Realities &amp; Challenges</a:t>
            </a: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594360" lvl="1" indent="-137160">
              <a:spcBef>
                <a:spcPts val="0"/>
              </a:spcBef>
              <a:buSzPts val="1890"/>
            </a:pPr>
            <a:endParaRPr lang="en-US" sz="1600" dirty="0">
              <a:latin typeface="Gill Sans MT" panose="020B0502020104020203" pitchFamily="34" charset="0"/>
            </a:endParaRPr>
          </a:p>
          <a:p>
            <a:pPr marL="137160" indent="-137160">
              <a:spcBef>
                <a:spcPts val="0"/>
              </a:spcBef>
              <a:buSzPts val="1890"/>
            </a:pPr>
            <a:r>
              <a:rPr lang="en-US" sz="1900" dirty="0">
                <a:latin typeface="Gill Sans MT" panose="020B0502020104020203" pitchFamily="34" charset="0"/>
              </a:rPr>
              <a:t>Disclaimer: any mentions of brands are NOT an endorsement of said products by the Department and are used purely for example!</a:t>
            </a: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2B71-3848-41E5-A224-F5C8C12E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Shop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BBF04-35B4-4177-8973-BAFF62087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Specific, varies greatly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A43AE-5851-4497-80D8-A55945A0B9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DBA4-5886-4BF1-B84C-192A919A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C9109-B1F5-405D-B0E3-8FF65FEDD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HHS Consumable Hemp Website</a:t>
            </a:r>
          </a:p>
          <a:p>
            <a:pPr lvl="1"/>
            <a:r>
              <a:rPr lang="en-US" dirty="0">
                <a:hlinkClick r:id="rId2"/>
              </a:rPr>
              <a:t>https://hhs.iowa.gov/programs/programs-and-services/consumable-hemp</a:t>
            </a:r>
            <a:endParaRPr lang="en-US" dirty="0"/>
          </a:p>
          <a:p>
            <a:endParaRPr lang="en-US" dirty="0"/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FAQs</a:t>
            </a:r>
          </a:p>
          <a:p>
            <a:pPr lvl="1"/>
            <a:r>
              <a:rPr lang="en-US" dirty="0">
                <a:hlinkClick r:id="rId3"/>
              </a:rPr>
              <a:t>https://idph.my.site.com/consumablehemp/s/faq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Registration Portal</a:t>
            </a:r>
          </a:p>
          <a:p>
            <a:pPr lvl="1"/>
            <a:r>
              <a:rPr lang="en-US" dirty="0">
                <a:hlinkClick r:id="rId4"/>
              </a:rPr>
              <a:t>https://idph.my.site.com/consumablehemp/s/login/?ec=302&amp;startURL=%2Fconsumablehemp%2Fs%2F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66AA0-04FC-40DB-93BA-1609B6A35A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628650" y="2253343"/>
            <a:ext cx="7886700" cy="274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Gill Sans"/>
              <a:buNone/>
            </a:pPr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hlinkClick r:id="rId3"/>
              </a:rPr>
              <a:t>medical.cannabidiol@idph.iowa.gov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consumable.hemp@idph.iowa.gov</a:t>
            </a:r>
            <a:r>
              <a:rPr lang="en-US" sz="2000" dirty="0"/>
              <a:t> </a:t>
            </a:r>
            <a:br>
              <a:rPr lang="en-US" dirty="0"/>
            </a:br>
            <a:endParaRPr dirty="0"/>
          </a:p>
        </p:txBody>
      </p:sp>
      <p:sp>
        <p:nvSpPr>
          <p:cNvPr id="146" name="Google Shape;14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C9B5-58FE-41F7-8F0E-05F11BCF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Ch. 124E – “Medical Cannabidiol Act”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07336-2AD9-45E6-A892-397459F7C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93392"/>
            <a:ext cx="7886700" cy="4653366"/>
          </a:xfrm>
        </p:spPr>
        <p:txBody>
          <a:bodyPr/>
          <a:lstStyle/>
          <a:p>
            <a:r>
              <a:rPr lang="en-US" sz="1600" dirty="0">
                <a:latin typeface="Gill Sans MT" panose="020B0502020104020203" pitchFamily="34" charset="0"/>
              </a:rPr>
              <a:t>Iowa’s medical cannabidiol program authorizes the manufacture and sale of products that contain both </a:t>
            </a:r>
            <a:r>
              <a:rPr lang="en-US" sz="1600" u="sng" dirty="0">
                <a:latin typeface="Gill Sans MT" panose="020B0502020104020203" pitchFamily="34" charset="0"/>
              </a:rPr>
              <a:t>CBD </a:t>
            </a:r>
            <a:r>
              <a:rPr lang="en-US" sz="1600" i="1" u="sng" dirty="0">
                <a:latin typeface="Gill Sans MT" panose="020B0502020104020203" pitchFamily="34" charset="0"/>
              </a:rPr>
              <a:t>and</a:t>
            </a:r>
            <a:r>
              <a:rPr lang="en-US" sz="1600" u="sng" dirty="0">
                <a:latin typeface="Gill Sans MT" panose="020B0502020104020203" pitchFamily="34" charset="0"/>
              </a:rPr>
              <a:t> THC</a:t>
            </a:r>
            <a:r>
              <a:rPr lang="en-US" sz="1600" dirty="0">
                <a:latin typeface="Gill Sans MT" panose="020B0502020104020203" pitchFamily="34" charset="0"/>
              </a:rPr>
              <a:t>… In other words, it is a program that allows for the legal manufacture and sale of </a:t>
            </a:r>
            <a:r>
              <a:rPr lang="en-US" sz="1600" b="1" dirty="0">
                <a:highlight>
                  <a:srgbClr val="FFFF00"/>
                </a:highlight>
                <a:latin typeface="Gill Sans MT" panose="020B0502020104020203" pitchFamily="34" charset="0"/>
              </a:rPr>
              <a:t>medical cannabis products</a:t>
            </a:r>
            <a:r>
              <a:rPr lang="en-US" sz="1600" dirty="0">
                <a:latin typeface="Gill Sans MT" panose="020B0502020104020203" pitchFamily="34" charset="0"/>
              </a:rPr>
              <a:t>. 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Iowa prohibits smokable/combustible cannabis, and edibles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Iowa is the only state to use this terminology for “medical cannabis,” this is due to the initial bill passed in 2017 being elaborated on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Allows for in-state licensing of manufacturers and dispensaries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Licensing of two in-state manufacturers:</a:t>
            </a:r>
          </a:p>
          <a:p>
            <a:pPr lvl="2"/>
            <a:r>
              <a:rPr lang="en-US" sz="1600" dirty="0">
                <a:latin typeface="Gill Sans MT" panose="020B0502020104020203" pitchFamily="34" charset="0"/>
              </a:rPr>
              <a:t>Bud &amp; Mary’s Cannabis Co. – Des Moines, IA</a:t>
            </a:r>
          </a:p>
          <a:p>
            <a:pPr lvl="2"/>
            <a:r>
              <a:rPr lang="en-US" sz="1600" dirty="0">
                <a:latin typeface="Gill Sans MT" panose="020B0502020104020203" pitchFamily="34" charset="0"/>
              </a:rPr>
              <a:t>Iowa Cannabis Co. – Iowa City, IA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Licensing of five in-state dispensaries:</a:t>
            </a:r>
          </a:p>
          <a:p>
            <a:pPr lvl="2"/>
            <a:r>
              <a:rPr lang="en-US" sz="1600" dirty="0">
                <a:latin typeface="Gill Sans MT" panose="020B0502020104020203" pitchFamily="34" charset="0"/>
              </a:rPr>
              <a:t>Bud &amp; Mary’s Cannabis Co: Windsor Heights, Sioux City</a:t>
            </a:r>
          </a:p>
          <a:p>
            <a:pPr lvl="2"/>
            <a:r>
              <a:rPr lang="en-US" sz="1600" dirty="0">
                <a:latin typeface="Gill Sans MT" panose="020B0502020104020203" pitchFamily="34" charset="0"/>
              </a:rPr>
              <a:t>Iowa Cannabis Co: Council Bluffs, Waterloo, Iowa City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Can only be increased by legislature. Other states may have loose or no restrictions of the number of licenses.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B7E5C-2538-46DE-9C95-94F3BBADF9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5A8877-DDAE-4DE7-8DB7-A3A983D4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814"/>
            <a:ext cx="7886700" cy="805306"/>
          </a:xfrm>
        </p:spPr>
        <p:txBody>
          <a:bodyPr/>
          <a:lstStyle/>
          <a:p>
            <a:pPr algn="ctr"/>
            <a:r>
              <a:rPr lang="en-US" sz="3200" dirty="0">
                <a:latin typeface="Gill Sans MT" panose="020B0502020104020203" pitchFamily="34" charset="0"/>
              </a:rPr>
              <a:t>Qualifying Debilitating Medical Conditions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84B8A-F5E4-4781-9B03-8524EA1C2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B1D45B8-DBC9-4113-B72E-B8E2B6F1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8" y="3119662"/>
            <a:ext cx="863650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42CC15-1D57-43E7-9DAB-F1188888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643091"/>
            <a:ext cx="7758684" cy="5568696"/>
          </a:xfrm>
        </p:spPr>
        <p:txBody>
          <a:bodyPr>
            <a:noAutofit/>
          </a:bodyPr>
          <a:lstStyle/>
          <a:p>
            <a:pPr marL="582930" indent="-457200">
              <a:buFont typeface="+mj-lt"/>
              <a:buAutoNum type="arabicPeriod"/>
            </a:pPr>
            <a:r>
              <a:rPr lang="en-US" sz="1100" dirty="0">
                <a:latin typeface="Gill Sans MT" panose="020B0502020104020203" pitchFamily="34" charset="0"/>
              </a:rPr>
              <a:t>Cancer – if the illness or its treatment produces one or more of the following: severe or chronic pain, nausea or severe vomiting, cachexia or severe wasting.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dirty="0">
                <a:latin typeface="Gill Sans MT" panose="020B0502020104020203" pitchFamily="34" charset="0"/>
              </a:rPr>
              <a:t>Seizures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dirty="0">
                <a:latin typeface="Gill Sans MT" panose="020B0502020104020203" pitchFamily="34" charset="0"/>
              </a:rPr>
              <a:t>Crohn’s disease  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strike="sngStrike" dirty="0">
                <a:latin typeface="Gill Sans MT" panose="020B0502020104020203" pitchFamily="34" charset="0"/>
              </a:rPr>
              <a:t>Intractable Pain</a:t>
            </a:r>
            <a:r>
              <a:rPr lang="en-US" sz="1100" dirty="0">
                <a:latin typeface="Gill Sans MT" panose="020B0502020104020203" pitchFamily="34" charset="0"/>
              </a:rPr>
              <a:t> </a:t>
            </a:r>
            <a:r>
              <a:rPr lang="en-US" sz="1100" b="1" u="sng" dirty="0">
                <a:latin typeface="Gill Sans MT" panose="020B0502020104020203" pitchFamily="34" charset="0"/>
              </a:rPr>
              <a:t>Chronic pain</a:t>
            </a:r>
          </a:p>
          <a:p>
            <a:pPr marL="1040130" lvl="1" indent="-457200"/>
            <a:r>
              <a:rPr lang="en-US" sz="1100" dirty="0">
                <a:highlight>
                  <a:srgbClr val="FFFF00"/>
                </a:highlight>
                <a:latin typeface="Gill Sans MT" panose="020B0502020104020203" pitchFamily="34" charset="0"/>
              </a:rPr>
              <a:t>original petition Approved by Advisory Board, but Denied by Board of Medicine. Later added by Legislature</a:t>
            </a:r>
          </a:p>
          <a:p>
            <a:pPr marL="1040130" lvl="1" indent="-457200"/>
            <a:r>
              <a:rPr lang="en-US" sz="1100" dirty="0">
                <a:latin typeface="Gill Sans MT" panose="020B0502020104020203" pitchFamily="34" charset="0"/>
              </a:rPr>
              <a:t>Board of medicine denial was largely due their concerns with how it's addition would grow the program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dirty="0">
                <a:latin typeface="Gill Sans MT" panose="020B0502020104020203" pitchFamily="34" charset="0"/>
              </a:rPr>
              <a:t>Multiple Sclerosis with severe and persistent muscle spasms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dirty="0">
                <a:latin typeface="Gill Sans MT" panose="020B0502020104020203" pitchFamily="34" charset="0"/>
              </a:rPr>
              <a:t>AIDS or HIV (as defined in Iowa Code, section 141A.1)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dirty="0">
                <a:latin typeface="Gill Sans MT" panose="020B0502020104020203" pitchFamily="34" charset="0"/>
              </a:rPr>
              <a:t>Amyotrophic lateral sclerosis (ALS)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dirty="0">
                <a:latin typeface="Gill Sans MT" panose="020B0502020104020203" pitchFamily="34" charset="0"/>
              </a:rPr>
              <a:t>Parkinson’s disease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b="1" dirty="0">
                <a:latin typeface="Gill Sans MT" panose="020B0502020104020203" pitchFamily="34" charset="0"/>
              </a:rPr>
              <a:t>Post-Traumatic Stress Disorder (PTSD)</a:t>
            </a:r>
          </a:p>
          <a:p>
            <a:pPr marL="1040130" lvl="1" indent="-457200"/>
            <a:r>
              <a:rPr lang="en-US" sz="1100" dirty="0">
                <a:highlight>
                  <a:srgbClr val="FFFF00"/>
                </a:highlight>
                <a:latin typeface="Gill Sans MT" panose="020B0502020104020203" pitchFamily="34" charset="0"/>
              </a:rPr>
              <a:t>Original petition Approved by Advisory Board, but denied by Board of Medicine. Later added by Legislature.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dirty="0">
                <a:latin typeface="Gill Sans MT" panose="020B0502020104020203" pitchFamily="34" charset="0"/>
              </a:rPr>
              <a:t>Any terminal illness with a probable life expectancy of under one year 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b="1" dirty="0">
                <a:latin typeface="Gill Sans MT" panose="020B0502020104020203" pitchFamily="34" charset="0"/>
              </a:rPr>
              <a:t>Ulcerative colitis</a:t>
            </a:r>
          </a:p>
          <a:p>
            <a:pPr marL="1040130" lvl="1" indent="-457200"/>
            <a:r>
              <a:rPr lang="en-US" sz="1100" dirty="0">
                <a:highlight>
                  <a:srgbClr val="00FF00"/>
                </a:highlight>
                <a:latin typeface="Gill Sans MT" panose="020B0502020104020203" pitchFamily="34" charset="0"/>
              </a:rPr>
              <a:t>original petition approved by Advisory Board and Board of Medicine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b="1" dirty="0">
                <a:latin typeface="Gill Sans MT" panose="020B0502020104020203" pitchFamily="34" charset="0"/>
              </a:rPr>
              <a:t>Severe, intractable pediatric autism with self-injurious or aggressive behaviors</a:t>
            </a:r>
          </a:p>
          <a:p>
            <a:pPr marL="1040130" lvl="1" indent="-457200"/>
            <a:r>
              <a:rPr lang="en-US" sz="1100" dirty="0">
                <a:highlight>
                  <a:srgbClr val="00FF00"/>
                </a:highlight>
                <a:latin typeface="Gill Sans MT" panose="020B0502020104020203" pitchFamily="34" charset="0"/>
              </a:rPr>
              <a:t>original petition approved by Advisory Board and Board of Medicine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b="1" dirty="0">
                <a:latin typeface="Gill Sans MT" panose="020B0502020104020203" pitchFamily="34" charset="0"/>
              </a:rPr>
              <a:t>Severe, intractable autism with self-injurious or aggressive behaviors</a:t>
            </a:r>
          </a:p>
          <a:p>
            <a:pPr marL="1040130" lvl="1" indent="-457200"/>
            <a:r>
              <a:rPr lang="en-US" sz="1100" dirty="0">
                <a:highlight>
                  <a:srgbClr val="FFFF00"/>
                </a:highlight>
                <a:latin typeface="Gill Sans MT" panose="020B0502020104020203" pitchFamily="34" charset="0"/>
              </a:rPr>
              <a:t>Original petition Approved by Advisory Board, but denied by Board of Medicine. Later added by Legislature.</a:t>
            </a:r>
          </a:p>
          <a:p>
            <a:pPr marL="582930" indent="-457200">
              <a:buFont typeface="+mj-lt"/>
              <a:buAutoNum type="arabicPeriod"/>
            </a:pPr>
            <a:r>
              <a:rPr lang="en-US" sz="1100" b="1" dirty="0" err="1">
                <a:latin typeface="Gill Sans MT" panose="020B0502020104020203" pitchFamily="34" charset="0"/>
              </a:rPr>
              <a:t>Corticobasal</a:t>
            </a:r>
            <a:r>
              <a:rPr lang="en-US" sz="1100" b="1" dirty="0">
                <a:latin typeface="Gill Sans MT" panose="020B0502020104020203" pitchFamily="34" charset="0"/>
              </a:rPr>
              <a:t> Degeneration</a:t>
            </a:r>
            <a:r>
              <a:rPr lang="en-US" sz="1100" dirty="0">
                <a:latin typeface="Gill Sans MT" panose="020B0502020104020203" pitchFamily="34" charset="0"/>
              </a:rPr>
              <a:t> </a:t>
            </a:r>
          </a:p>
          <a:p>
            <a:pPr marL="1040130" lvl="1" indent="-457200"/>
            <a:r>
              <a:rPr lang="en-US" sz="1100" dirty="0">
                <a:highlight>
                  <a:srgbClr val="00FF00"/>
                </a:highlight>
                <a:latin typeface="Gill Sans MT" panose="020B0502020104020203" pitchFamily="34" charset="0"/>
              </a:rPr>
              <a:t>original petition approved by Advisory Board and Board of Medicine</a:t>
            </a:r>
          </a:p>
        </p:txBody>
      </p:sp>
    </p:spTree>
    <p:extLst>
      <p:ext uri="{BB962C8B-B14F-4D97-AF65-F5344CB8AC3E}">
        <p14:creationId xmlns:p14="http://schemas.microsoft.com/office/powerpoint/2010/main" val="33504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06DF-1131-4A5E-A41B-E4AAC2D0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Registration 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F5318-5DD2-48E8-A016-6F25B73F7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62803"/>
            <a:ext cx="7886700" cy="3993670"/>
          </a:xfrm>
        </p:spPr>
        <p:txBody>
          <a:bodyPr>
            <a:normAutofit/>
          </a:bodyPr>
          <a:lstStyle/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r>
              <a:rPr lang="en-US" sz="1600" dirty="0">
                <a:latin typeface="Gill Sans MT" panose="020B0502020104020203" pitchFamily="34" charset="0"/>
              </a:rPr>
              <a:t>Switched to </a:t>
            </a:r>
            <a:r>
              <a:rPr lang="en-US" sz="1600" i="1" dirty="0">
                <a:latin typeface="Gill Sans MT" panose="020B0502020104020203" pitchFamily="34" charset="0"/>
              </a:rPr>
              <a:t>digital</a:t>
            </a:r>
            <a:r>
              <a:rPr lang="en-US" sz="1600" dirty="0">
                <a:latin typeface="Gill Sans MT" panose="020B0502020104020203" pitchFamily="34" charset="0"/>
              </a:rPr>
              <a:t> cards July 6th, 2022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QR code allows for 24/7 law enforcement verification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Once issued, cards are effective for 365 days from the date of issuance. 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Patients must renew their card each year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30142-7B19-4674-9A24-6C8F6136DA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Google Shape;175;p12">
            <a:extLst>
              <a:ext uri="{FF2B5EF4-FFF2-40B4-BE49-F238E27FC236}">
                <a16:creationId xmlns:a16="http://schemas.microsoft.com/office/drawing/2014/main" id="{21EE19BB-A308-49B1-93E7-A3E1793709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516" y="1462087"/>
            <a:ext cx="5552968" cy="2826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39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5AF6-5EAB-487B-B668-BE958823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17" y="290826"/>
            <a:ext cx="8186166" cy="1325563"/>
          </a:xfrm>
        </p:spPr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Current Realities of Medical Cannabis in Iowa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96497-629A-498E-8038-52AB2880D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863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There are high-THC products available, just as in adult use states</a:t>
            </a:r>
          </a:p>
          <a:p>
            <a:pPr marL="46863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Generally speaking, patients are selecting their products</a:t>
            </a:r>
          </a:p>
          <a:p>
            <a:pPr marL="925830" lvl="1" indent="-342900"/>
            <a:r>
              <a:rPr lang="en-US" sz="1600" dirty="0">
                <a:latin typeface="Gill Sans MT" panose="020B0502020104020203" pitchFamily="34" charset="0"/>
              </a:rPr>
              <a:t>Practitioners are not providing dose-frequency guidance (certification vs. prescription)</a:t>
            </a:r>
          </a:p>
          <a:p>
            <a:pPr marL="46863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Patients may be legally in possession of products from other states</a:t>
            </a:r>
          </a:p>
          <a:p>
            <a:pPr marL="925830" lvl="1" indent="-342900"/>
            <a:r>
              <a:rPr lang="en-US" sz="1600" dirty="0">
                <a:latin typeface="Gill Sans MT" panose="020B0502020104020203" pitchFamily="34" charset="0"/>
              </a:rPr>
              <a:t>Reciprocity with allowed forms, affirmative defense</a:t>
            </a:r>
          </a:p>
          <a:p>
            <a:pPr marL="925830" lvl="1" indent="-342900">
              <a:buFont typeface="+mj-lt"/>
              <a:buAutoNum type="arabicPeriod"/>
            </a:pPr>
            <a:endParaRPr lang="en-US" sz="1600" dirty="0">
              <a:latin typeface="Gill Sans MT" panose="020B0502020104020203" pitchFamily="34" charset="0"/>
            </a:endParaRPr>
          </a:p>
          <a:p>
            <a:pPr marL="468630" indent="-342900"/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1A9B8-A98B-4E71-A8B5-BD9AB466BA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6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B957-45A3-4738-A647-324C4201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Patients by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069542-549A-4A07-924C-7B3BFFA3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C29AD-2AC7-4F91-B196-881D8B36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3" y="1243013"/>
            <a:ext cx="6110288" cy="46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1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457DD-ABD9-4862-A16C-742A0072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Consumable Hemp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8E08B-333F-47D2-943D-7231C9F130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FBE7-ED9F-49F3-BF8B-CB54917F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en-US" sz="3200" dirty="0"/>
              <a:t>Iowa’s “Consumable Hemp” Program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9E061-F1FF-421D-9194-2CFD95A510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918A4-4BB2-4E96-B2C2-BE7D436EDB08}"/>
              </a:ext>
            </a:extLst>
          </p:cNvPr>
          <p:cNvSpPr txBox="1"/>
          <p:nvPr/>
        </p:nvSpPr>
        <p:spPr>
          <a:xfrm>
            <a:off x="628650" y="1234266"/>
            <a:ext cx="46200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Gill Sans MT" panose="020B0502020104020203" pitchFamily="34" charset="0"/>
              </a:rPr>
              <a:t>During the 2020 session, the legislature created the consumable hemp program, which is now regulated by HHS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Gill Sans MT" panose="020B0502020104020203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Gill Sans MT" panose="020B0502020104020203" pitchFamily="34" charset="0"/>
              </a:rPr>
              <a:t>It allows for the manufacture and retails sales of “cannabinoid hemp products,” many of which are intoxicating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Gill Sans MT" panose="020B0502020104020203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Gill Sans MT" panose="020B0502020104020203" pitchFamily="34" charset="0"/>
              </a:rPr>
              <a:t> There is no age restriction for purchases or possession.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Gill Sans MT" panose="020B0502020104020203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i="1" dirty="0">
                <a:latin typeface="Gill Sans MT" panose="020B0502020104020203" pitchFamily="34" charset="0"/>
              </a:rPr>
              <a:t>Combustible or vaporizable consumable hemp products are prohibited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Gill Sans MT" panose="020B0502020104020203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Gill Sans MT" panose="020B0502020104020203" pitchFamily="34" charset="0"/>
              </a:rPr>
              <a:t>A noncombustible form of hemp that may be digested, </a:t>
            </a:r>
            <a:r>
              <a:rPr lang="en-US" sz="1600" i="1" u="sng" dirty="0">
                <a:latin typeface="Gill Sans MT" panose="020B0502020104020203" pitchFamily="34" charset="0"/>
              </a:rPr>
              <a:t>such as food</a:t>
            </a:r>
            <a:r>
              <a:rPr lang="en-US" sz="1600" dirty="0">
                <a:latin typeface="Gill Sans MT" panose="020B0502020104020203" pitchFamily="34" charset="0"/>
              </a:rPr>
              <a:t>; internally absorbed, such as chew or snuff; or absorbed through the skin, such as a topical application (oils and lotions)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AA8CA-9330-46D5-98D9-186BFDB7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56" y="1863211"/>
            <a:ext cx="3738647" cy="28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8460"/>
      </p:ext>
    </p:extLst>
  </p:cSld>
  <p:clrMapOvr>
    <a:masterClrMapping/>
  </p:clrMapOvr>
</p:sld>
</file>

<file path=ppt/theme/theme1.xml><?xml version="1.0" encoding="utf-8"?>
<a:theme xmlns:a="http://schemas.openxmlformats.org/drawingml/2006/main" name="HHS Theme">
  <a:themeElements>
    <a:clrScheme name="HHS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365F"/>
      </a:accent1>
      <a:accent2>
        <a:srgbClr val="C48D34"/>
      </a:accent2>
      <a:accent3>
        <a:srgbClr val="277E5F"/>
      </a:accent3>
      <a:accent4>
        <a:srgbClr val="A7263F"/>
      </a:accent4>
      <a:accent5>
        <a:srgbClr val="0A919B"/>
      </a:accent5>
      <a:accent6>
        <a:srgbClr val="8A3E1E"/>
      </a:accent6>
      <a:hlink>
        <a:srgbClr val="854E6E"/>
      </a:hlink>
      <a:folHlink>
        <a:srgbClr val="EA64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65101</TotalTime>
  <Words>1413</Words>
  <Application>Microsoft Office PowerPoint</Application>
  <PresentationFormat>On-screen Show (4:3)</PresentationFormat>
  <Paragraphs>213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Verdana</vt:lpstr>
      <vt:lpstr>Gill Sans</vt:lpstr>
      <vt:lpstr>Noto Sans Symbols</vt:lpstr>
      <vt:lpstr>Wingdings</vt:lpstr>
      <vt:lpstr>Gill Sans MT</vt:lpstr>
      <vt:lpstr>HHS Theme</vt:lpstr>
      <vt:lpstr>Mechanics of Cannabis in Iowa</vt:lpstr>
      <vt:lpstr>What We’ll Cover</vt:lpstr>
      <vt:lpstr>Ch. 124E – “Medical Cannabidiol Act”</vt:lpstr>
      <vt:lpstr>Qualifying Debilitating Medical Conditions</vt:lpstr>
      <vt:lpstr>Registration Card</vt:lpstr>
      <vt:lpstr>Current Realities of Medical Cannabis in Iowa</vt:lpstr>
      <vt:lpstr>Active Patients by County</vt:lpstr>
      <vt:lpstr>Consumable Hemp </vt:lpstr>
      <vt:lpstr>Iowa’s “Consumable Hemp” Program</vt:lpstr>
      <vt:lpstr>New Phenomenon: Intoxicating THC Derivatives</vt:lpstr>
      <vt:lpstr>Consumable Hemp – Heavy Edibles</vt:lpstr>
      <vt:lpstr>Consumable Hemp - Drinkables</vt:lpstr>
      <vt:lpstr>Why 0.3% Doesn’t Functionally Work</vt:lpstr>
      <vt:lpstr>HF 2605</vt:lpstr>
      <vt:lpstr>Consumable Hemp in Restaurants</vt:lpstr>
      <vt:lpstr>Consumable Hemp and Alcohol</vt:lpstr>
      <vt:lpstr>What about THC while driving?</vt:lpstr>
      <vt:lpstr>Public Impairment</vt:lpstr>
      <vt:lpstr>Signs of THC Intoxication</vt:lpstr>
      <vt:lpstr>Dram Shop Insurance</vt:lpstr>
      <vt:lpstr>Important Links</vt:lpstr>
      <vt:lpstr>Thank You  medical.cannabidiol@idph.iowa.gov consumable.hemp@idph.iowa.gov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Cannabidiol Program Update</dc:title>
  <dc:creator>Jordan, Laura</dc:creator>
  <cp:lastModifiedBy>Hoyt, Andrea M</cp:lastModifiedBy>
  <cp:revision>119</cp:revision>
  <cp:lastPrinted>2023-02-10T14:04:39Z</cp:lastPrinted>
  <dcterms:created xsi:type="dcterms:W3CDTF">2022-06-28T19:12:08Z</dcterms:created>
  <dcterms:modified xsi:type="dcterms:W3CDTF">2024-03-19T15:25:04Z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0x0101005CE3B404801B3747A26CBE4DA53E86AF</vt:lpwstr>
  </property>
  <property fmtid="{D5CDD505-2E9C-101B-9397-08002B2CF9AE}" pid="3" name="Category">
    <vt:lpwstr>PowerPoint</vt:lpwstr>
  </property>
  <property fmtid="{D5CDD505-2E9C-101B-9397-08002B2CF9AE}" pid="4" name="MediaServiceImageTags">
    <vt:lpwstr/>
  </property>
</Properties>
</file>